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0A1A9-9C1D-494D-8EF2-17B99D486B3E}" type="datetimeFigureOut">
              <a:rPr lang="en-US" smtClean="0"/>
              <a:t>5/28/11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64F1D-2D44-834D-B504-261BC5C8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73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1349-B5CB-DA4F-A754-28A3D31F61B9}" type="datetimeFigureOut">
              <a:rPr lang="en-US" smtClean="0"/>
              <a:t>5/28/11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A2393-3B2F-A24D-A86D-2B5ABCA5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8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4432-9245-074B-ABC1-489519221909}" type="datetime1">
              <a:rPr lang="en-US" smtClean="0"/>
              <a:t>5/28/11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95F-2C47-FE45-916B-B6FC5CCAE07D}" type="datetime1">
              <a:rPr lang="en-US" smtClean="0"/>
              <a:t>5/28/11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2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D29-B6C2-CC47-A59B-3AE6F6B05A73}" type="datetime1">
              <a:rPr lang="en-US" smtClean="0"/>
              <a:t>5/28/11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6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F25F-695B-F145-8E3D-7E311E58862D}" type="datetime1">
              <a:rPr lang="en-US" smtClean="0"/>
              <a:t>5/28/11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AC72-C918-194C-AB9B-048E0BC85243}" type="datetime1">
              <a:rPr lang="en-US" smtClean="0"/>
              <a:t>5/28/11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7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433-6071-624F-910C-F7A5F9B992BF}" type="datetime1">
              <a:rPr lang="en-US" smtClean="0"/>
              <a:t>5/28/11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9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3F8-BD72-BA48-B01D-A104A4059DBE}" type="datetime1">
              <a:rPr lang="en-US" smtClean="0"/>
              <a:t>5/28/11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B8A6-C89A-7846-B7E2-B62536A19487}" type="datetime1">
              <a:rPr lang="en-US" smtClean="0"/>
              <a:t>5/28/11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B970-CBA0-D54C-BFB8-805A2C2076BB}" type="datetime1">
              <a:rPr lang="en-US" smtClean="0"/>
              <a:t>5/28/11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8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3155-1056-2643-ACFA-8133A42C391E}" type="datetime1">
              <a:rPr lang="en-US" smtClean="0"/>
              <a:t>5/28/11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8B77-8BB1-0D45-BFF1-EDBABB7E7A1C}" type="datetime1">
              <a:rPr lang="en-US" smtClean="0"/>
              <a:t>5/28/11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698F-C739-8C41-B0E2-6046C7F0F749}" type="datetime1">
              <a:rPr lang="en-US" smtClean="0"/>
              <a:t>5/28/11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S. Stepanyan, HPS collaboration meeting, JLAB, May 26-27 (2011)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6548-51E9-0245-8123-1C8AD05D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885" y="1079871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cap="small" dirty="0"/>
              <a:t>HPS Test Run Contingency Plan</a:t>
            </a:r>
            <a:r>
              <a:rPr lang="en-US" sz="3600" dirty="0" smtClean="0">
                <a:effectLst/>
              </a:rPr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883" y="3068428"/>
            <a:ext cx="6400800" cy="1752600"/>
          </a:xfrm>
        </p:spPr>
        <p:txBody>
          <a:bodyPr/>
          <a:lstStyle/>
          <a:p>
            <a:r>
              <a:rPr lang="en-US" dirty="0" smtClean="0"/>
              <a:t>S. Stepanyan</a:t>
            </a:r>
          </a:p>
          <a:p>
            <a:r>
              <a:rPr lang="en-US" dirty="0" smtClean="0"/>
              <a:t>JLAB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9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74"/>
            <a:ext cx="9144000" cy="94593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The test run goals – validate critical experimental assumptions made in the proposal for occupancies and trigger rates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7342"/>
            <a:ext cx="9144000" cy="577647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Measure occupancies and rates in Si-tracker layers and in the ECal, and measure trigger rates with close-to-final beam/target/detector configuration, and demonstrate feasibility of running experiment at the proposed luminosities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But before measuring occupancies and rates we need to have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compact ECal and ECal DAQ system [based on JLAB FADC]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high rate ECal trigger system 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Si-tracker operational in vacuum 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integrated SLAC (Si-tracker) and JLAB (ECal, trigger) DAQ systems</a:t>
            </a:r>
          </a:p>
          <a:p>
            <a:pPr lvl="1">
              <a:buFont typeface="+mj-lt"/>
              <a:buAutoNum type="arabicPeriod"/>
            </a:pPr>
            <a:r>
              <a:rPr lang="en-US" sz="1800" dirty="0" smtClean="0"/>
              <a:t>fast data readout</a:t>
            </a:r>
            <a:r>
              <a:rPr lang="en-US" sz="1800" dirty="0"/>
              <a:t> </a:t>
            </a:r>
            <a:r>
              <a:rPr lang="en-US" sz="1800" dirty="0" smtClean="0"/>
              <a:t>and data monitoring   </a:t>
            </a:r>
          </a:p>
          <a:p>
            <a:pPr marL="57150" indent="0">
              <a:spcBef>
                <a:spcPts val="1224"/>
              </a:spcBef>
              <a:buNone/>
            </a:pPr>
            <a:r>
              <a:rPr lang="en-US" sz="2200" dirty="0" smtClean="0"/>
              <a:t>all these can be configured and tested using photon beam in Hall-B and the Hall-B pair spectrometer, in a non-invasive manner for the running experiment on CLAS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54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November (2011) –May (2012) running in Hall-B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148"/>
            <a:ext cx="8229600" cy="5007716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Photoproduction</a:t>
            </a:r>
            <a:r>
              <a:rPr lang="en-US" sz="2400" dirty="0" smtClean="0"/>
              <a:t> experiment on polarized HD target (</a:t>
            </a:r>
            <a:r>
              <a:rPr lang="en-US" sz="2400" dirty="0" err="1" smtClean="0"/>
              <a:t>HDice</a:t>
            </a:r>
            <a:r>
              <a:rPr lang="en-US" sz="2400" dirty="0" smtClean="0"/>
              <a:t>/g14) using tagged bremsstrahlung photon beam </a:t>
            </a:r>
          </a:p>
          <a:p>
            <a:r>
              <a:rPr lang="en-US" sz="2400" dirty="0" smtClean="0"/>
              <a:t>Beam energies from 2.2 </a:t>
            </a:r>
            <a:r>
              <a:rPr lang="en-US" sz="2400" dirty="0" err="1" smtClean="0"/>
              <a:t>GeV</a:t>
            </a:r>
            <a:r>
              <a:rPr lang="en-US" sz="2400" dirty="0" smtClean="0"/>
              <a:t> to 5.5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Bremsstrahlung </a:t>
            </a:r>
            <a:r>
              <a:rPr lang="en-US" sz="2400" dirty="0"/>
              <a:t>photon beam </a:t>
            </a:r>
            <a:r>
              <a:rPr lang="en-US" sz="2400" dirty="0" smtClean="0"/>
              <a:t>is produced on the radiator ~28 </a:t>
            </a:r>
            <a:r>
              <a:rPr lang="en-US" sz="2400" smtClean="0"/>
              <a:t>meters </a:t>
            </a:r>
            <a:r>
              <a:rPr lang="en-US" sz="2400" smtClean="0"/>
              <a:t>upstream </a:t>
            </a:r>
            <a:r>
              <a:rPr lang="en-US" sz="2400" dirty="0" smtClean="0"/>
              <a:t>of the CLAS target</a:t>
            </a:r>
          </a:p>
          <a:p>
            <a:r>
              <a:rPr lang="en-US" sz="2400" dirty="0" smtClean="0"/>
              <a:t>During </a:t>
            </a:r>
            <a:r>
              <a:rPr lang="en-US" sz="2400" dirty="0" err="1" smtClean="0"/>
              <a:t>photoproduction</a:t>
            </a:r>
            <a:r>
              <a:rPr lang="en-US" sz="2400" dirty="0" smtClean="0"/>
              <a:t> experiments pair production on a thin high-Z target, installed on the photon beam ~18 meters upstream of the CLAS target, is used to monitor tagger focal plane performance </a:t>
            </a:r>
          </a:p>
          <a:p>
            <a:r>
              <a:rPr lang="en-US" sz="2400" dirty="0" smtClean="0"/>
              <a:t>Produced lepton pairs, after passing through magnetic field of the pair spectrometer dipole magnet, get detected with scintillator </a:t>
            </a:r>
            <a:r>
              <a:rPr lang="en-US" sz="2400" dirty="0" err="1" smtClean="0"/>
              <a:t>hodoscopes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9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439" y="1736367"/>
            <a:ext cx="3045300" cy="557192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CLAS and </a:t>
            </a:r>
            <a:r>
              <a:rPr lang="en-US" sz="2400" dirty="0" err="1" smtClean="0"/>
              <a:t>HDice</a:t>
            </a:r>
            <a:r>
              <a:rPr lang="en-US" sz="2400" dirty="0" smtClean="0"/>
              <a:t> target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66840-05050-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1902" r="16898" b="2675"/>
          <a:stretch/>
        </p:blipFill>
        <p:spPr>
          <a:xfrm rot="5400000">
            <a:off x="2462161" y="-1054753"/>
            <a:ext cx="4269323" cy="92141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258" y="4506275"/>
            <a:ext cx="2034520" cy="557192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Photon tagger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9680" y="2572444"/>
            <a:ext cx="2564680" cy="55719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Pair spectrometer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9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Stage-I of the parasitic running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0" y="3272781"/>
            <a:ext cx="4178300" cy="267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55" y="834940"/>
            <a:ext cx="8809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Install CLAS/DVCS Inner calorimeter, IC, downstream of the pair spectrometer vacuum chamber window, between left and right </a:t>
            </a:r>
            <a:r>
              <a:rPr lang="en-US" sz="2400" dirty="0" err="1" smtClean="0"/>
              <a:t>hodoscope</a:t>
            </a:r>
            <a:r>
              <a:rPr lang="en-US" sz="2400" dirty="0" smtClean="0"/>
              <a:t> layers – stand is available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hoton beam will pass through the central hole of the IC, while </a:t>
            </a:r>
            <a:r>
              <a:rPr lang="en-US" sz="2400" dirty="0" err="1" smtClean="0"/>
              <a:t>secondaries</a:t>
            </a:r>
            <a:r>
              <a:rPr lang="en-US" sz="2400" dirty="0" smtClean="0"/>
              <a:t>, mostly photons and electrons will get into IC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70" y="3482998"/>
            <a:ext cx="3048000" cy="22860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257880" y="4625998"/>
            <a:ext cx="1621590" cy="140370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6812" y="2980331"/>
            <a:ext cx="2669498" cy="646331"/>
          </a:xfrm>
          <a:prstGeom prst="rect">
            <a:avLst/>
          </a:prstGeom>
          <a:noFill/>
          <a:ln w="28575" cmpd="sng">
            <a:solidFill>
              <a:srgbClr val="4F622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Pair spectrometer target </a:t>
            </a:r>
            <a:r>
              <a:rPr lang="en-US" dirty="0"/>
              <a:t>(typically 10</a:t>
            </a:r>
            <a:r>
              <a:rPr lang="en-US" baseline="30000" dirty="0"/>
              <a:t>-3</a:t>
            </a:r>
            <a:r>
              <a:rPr lang="en-US" dirty="0"/>
              <a:t> </a:t>
            </a:r>
            <a:r>
              <a:rPr lang="en-US" dirty="0" err="1"/>
              <a:t>r.l</a:t>
            </a:r>
            <a:r>
              <a:rPr lang="en-US" dirty="0"/>
              <a:t>. gold foil)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6813" y="3626662"/>
            <a:ext cx="1269954" cy="999336"/>
          </a:xfrm>
          <a:prstGeom prst="straightConnector1">
            <a:avLst/>
          </a:prstGeom>
          <a:ln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82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48"/>
            <a:ext cx="8229600" cy="6611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Goals and what can be accomplished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5" y="1085948"/>
            <a:ext cx="9032231" cy="49265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Setup and test HPS ECal front-end electronics and DAQ using JLAB </a:t>
            </a:r>
            <a:r>
              <a:rPr lang="en-US" sz="2000" dirty="0"/>
              <a:t>F</a:t>
            </a:r>
            <a:r>
              <a:rPr lang="en-US" sz="2000" dirty="0" smtClean="0"/>
              <a:t>ADCs</a:t>
            </a:r>
          </a:p>
          <a:p>
            <a:pPr marL="0">
              <a:spcBef>
                <a:spcPts val="1224"/>
              </a:spcBef>
            </a:pPr>
            <a:r>
              <a:rPr lang="en-US" sz="2000" dirty="0" smtClean="0"/>
              <a:t>Setup and test ECal trigger system based on </a:t>
            </a:r>
            <a:r>
              <a:rPr lang="en-US" sz="2000" dirty="0"/>
              <a:t>F</a:t>
            </a:r>
            <a:r>
              <a:rPr lang="en-US" sz="2000" dirty="0" smtClean="0"/>
              <a:t>ADCs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Debugging of the whole system </a:t>
            </a:r>
            <a:r>
              <a:rPr lang="en-US" sz="2000" dirty="0"/>
              <a:t>and </a:t>
            </a:r>
            <a:r>
              <a:rPr lang="en-US" sz="2000" dirty="0" smtClean="0"/>
              <a:t>it’s calibration will </a:t>
            </a:r>
            <a:r>
              <a:rPr lang="en-US" sz="2000" dirty="0"/>
              <a:t>be done using 2</a:t>
            </a:r>
            <a:r>
              <a:rPr lang="en-US" sz="2000" dirty="0">
                <a:latin typeface="Symbol" charset="2"/>
                <a:cs typeface="Symbol" charset="2"/>
              </a:rPr>
              <a:t>g</a:t>
            </a:r>
            <a:r>
              <a:rPr lang="en-US" sz="2000" dirty="0"/>
              <a:t> decays of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s (P&gt;1.5 </a:t>
            </a:r>
            <a:r>
              <a:rPr lang="en-US" sz="2000" dirty="0" err="1" smtClean="0"/>
              <a:t>GeV</a:t>
            </a:r>
            <a:r>
              <a:rPr lang="en-US" sz="2000" dirty="0" smtClean="0"/>
              <a:t>), produced in the pair spectrometer target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High rate capability of the trigger system can be tested by</a:t>
            </a:r>
          </a:p>
          <a:p>
            <a:pPr lvl="1"/>
            <a:r>
              <a:rPr lang="en-US" sz="1800" dirty="0" smtClean="0"/>
              <a:t>increasing the thickness of the target (x10)</a:t>
            </a:r>
          </a:p>
          <a:p>
            <a:pPr lvl="1"/>
            <a:r>
              <a:rPr lang="en-US" sz="1800" dirty="0" smtClean="0"/>
              <a:t>lowering field strength of the pair spectrometer dipole  </a:t>
            </a:r>
          </a:p>
          <a:p>
            <a:pPr marL="0" lvl="0" indent="0">
              <a:spcBef>
                <a:spcPts val="2424"/>
              </a:spcBef>
              <a:buNone/>
            </a:pPr>
            <a:r>
              <a:rPr lang="en-US" sz="2600" i="1" dirty="0" smtClean="0">
                <a:solidFill>
                  <a:srgbClr val="000090"/>
                </a:solidFill>
              </a:rPr>
              <a:t>Final product </a:t>
            </a:r>
            <a:r>
              <a:rPr lang="en-US" sz="2600" dirty="0" smtClean="0">
                <a:solidFill>
                  <a:srgbClr val="000090"/>
                </a:solidFill>
              </a:rPr>
              <a:t>- fully operational HPS ECAL DAQ and trigger system</a:t>
            </a:r>
          </a:p>
          <a:p>
            <a:pPr marL="0" lvl="0" indent="0">
              <a:spcBef>
                <a:spcPts val="2424"/>
              </a:spcBef>
              <a:buNone/>
            </a:pPr>
            <a:r>
              <a:rPr lang="en-US" sz="2600" dirty="0" smtClean="0">
                <a:solidFill>
                  <a:srgbClr val="D11612"/>
                </a:solidFill>
              </a:rPr>
              <a:t>Stage-I of the test run make sense only if JLAB FADCs and trigger boards are available and tested prior to the run</a:t>
            </a:r>
            <a:endParaRPr lang="en-US" sz="2600" dirty="0">
              <a:solidFill>
                <a:srgbClr val="D1161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Stage-II of the parasitic run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2" y="1078832"/>
            <a:ext cx="8954479" cy="51798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Install HPS test </a:t>
            </a:r>
            <a:r>
              <a:rPr lang="en-US" sz="2000" dirty="0" smtClean="0"/>
              <a:t>setup detectors (Si-tracker and ECal), </a:t>
            </a:r>
            <a:r>
              <a:rPr lang="en-US" sz="2000" dirty="0"/>
              <a:t>u</a:t>
            </a:r>
            <a:r>
              <a:rPr lang="en-US" sz="2000" dirty="0" smtClean="0"/>
              <a:t>sing machine/experiment down times during March-April of 2011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</a:t>
            </a:r>
            <a:r>
              <a:rPr lang="en-US" sz="2000" dirty="0" smtClean="0"/>
              <a:t>nstall HPS ECal downstream of the pair spectrometer vacuum chamber, in front of the pair spectrometer </a:t>
            </a:r>
            <a:r>
              <a:rPr lang="en-US" sz="2000" dirty="0" err="1" smtClean="0"/>
              <a:t>hodoscopes</a:t>
            </a:r>
            <a:r>
              <a:rPr lang="en-US" sz="2000" dirty="0"/>
              <a:t> </a:t>
            </a:r>
            <a:r>
              <a:rPr lang="en-US" sz="2000" dirty="0" smtClean="0"/>
              <a:t>– will need some modifications of the existing stand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Two parts of the ECal will be positioned up and down of the beam plane and will not interfere with PS operations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Install Si-tracker assembly without the target inside the pair spectrometer vacuum chamber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Will require dedicated time for installation and alignment (~2 days). Some beam line modifications upstream of the vacuum chamber will be needed to accommodate a new flange with Si-tracker </a:t>
            </a:r>
            <a:r>
              <a:rPr lang="en-US" sz="2000" dirty="0" err="1" smtClean="0"/>
              <a:t>feedthroughs</a:t>
            </a:r>
            <a:r>
              <a:rPr lang="en-US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Tracking layers </a:t>
            </a:r>
            <a:r>
              <a:rPr lang="en-US" sz="2000" dirty="0"/>
              <a:t>will be positioned up and down of the beam plane and will not interfere with PS operations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Goals and and what can be accomplished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2" y="762000"/>
            <a:ext cx="9040328" cy="559435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ECal DAQ and trigger system test with the new geometrical configuration of lead-tungstate modules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f there are no FADCs and the Stage-I did not happen, ECal will be tested with CLAS/IC DAQ and trigger syste</a:t>
            </a:r>
            <a:r>
              <a:rPr lang="en-US" sz="2000" dirty="0"/>
              <a:t>m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Test Si-tracker operations and DAQ</a:t>
            </a:r>
          </a:p>
          <a:p>
            <a:r>
              <a:rPr lang="en-US" sz="2000" dirty="0" smtClean="0"/>
              <a:t>Integrate SLAC and JLAB DAQ systems</a:t>
            </a:r>
          </a:p>
          <a:p>
            <a:r>
              <a:rPr lang="en-US" sz="2000" dirty="0" smtClean="0"/>
              <a:t>Test fast data readout and monitoring systems </a:t>
            </a:r>
          </a:p>
          <a:p>
            <a:pPr marL="0" lvl="0" indent="0">
              <a:spcBef>
                <a:spcPts val="2424"/>
              </a:spcBef>
              <a:buNone/>
            </a:pPr>
            <a:r>
              <a:rPr lang="en-US" sz="2600" i="1" dirty="0">
                <a:solidFill>
                  <a:srgbClr val="000090"/>
                </a:solidFill>
              </a:rPr>
              <a:t>Final product </a:t>
            </a:r>
            <a:r>
              <a:rPr lang="en-US" sz="2600" dirty="0">
                <a:solidFill>
                  <a:srgbClr val="000090"/>
                </a:solidFill>
              </a:rPr>
              <a:t>- fully operational </a:t>
            </a:r>
            <a:r>
              <a:rPr lang="en-US" sz="2600" dirty="0" smtClean="0">
                <a:solidFill>
                  <a:srgbClr val="000090"/>
                </a:solidFill>
              </a:rPr>
              <a:t>HPS test apparatus, </a:t>
            </a:r>
            <a:r>
              <a:rPr lang="en-US" sz="2600" dirty="0">
                <a:solidFill>
                  <a:srgbClr val="000090"/>
                </a:solidFill>
              </a:rPr>
              <a:t>DAQ and trigger </a:t>
            </a:r>
            <a:r>
              <a:rPr lang="en-US" sz="2600" dirty="0" smtClean="0">
                <a:solidFill>
                  <a:srgbClr val="000090"/>
                </a:solidFill>
              </a:rPr>
              <a:t>system, </a:t>
            </a:r>
            <a:r>
              <a:rPr lang="en-US" sz="2600" dirty="0">
                <a:solidFill>
                  <a:srgbClr val="000090"/>
                </a:solidFill>
              </a:rPr>
              <a:t>r</a:t>
            </a:r>
            <a:r>
              <a:rPr lang="en-US" sz="2600" dirty="0" smtClean="0">
                <a:solidFill>
                  <a:srgbClr val="000090"/>
                </a:solidFill>
              </a:rPr>
              <a:t>eady for electron run</a:t>
            </a:r>
            <a:endParaRPr lang="en-US" sz="2000" dirty="0" smtClean="0"/>
          </a:p>
          <a:p>
            <a:pPr marL="0" indent="0">
              <a:spcBef>
                <a:spcPts val="1224"/>
              </a:spcBef>
              <a:buNone/>
            </a:pPr>
            <a:r>
              <a:rPr lang="en-US" sz="2600" dirty="0" smtClean="0">
                <a:solidFill>
                  <a:srgbClr val="D11612"/>
                </a:solidFill>
              </a:rPr>
              <a:t>Stage-II makes sense even without FADCs. For ECal existing CLAS/IC DAQ (gated ADCs) and trigger </a:t>
            </a:r>
            <a:r>
              <a:rPr lang="en-US" sz="2600" dirty="0">
                <a:solidFill>
                  <a:srgbClr val="D11612"/>
                </a:solidFill>
              </a:rPr>
              <a:t>system </a:t>
            </a:r>
            <a:r>
              <a:rPr lang="en-US" sz="2600" dirty="0" smtClean="0">
                <a:solidFill>
                  <a:srgbClr val="D11612"/>
                </a:solidFill>
              </a:rPr>
              <a:t>(cluster finding with “</a:t>
            </a:r>
            <a:r>
              <a:rPr lang="en-US" sz="2600" dirty="0">
                <a:solidFill>
                  <a:srgbClr val="D11612"/>
                </a:solidFill>
              </a:rPr>
              <a:t>single bit” energy </a:t>
            </a:r>
            <a:r>
              <a:rPr lang="en-US" sz="2600" dirty="0" smtClean="0">
                <a:solidFill>
                  <a:srgbClr val="D11612"/>
                </a:solidFill>
              </a:rPr>
              <a:t>information) can be used. This system can run up to 10kHz with </a:t>
            </a:r>
            <a:r>
              <a:rPr lang="en-US" sz="2600" dirty="0" smtClean="0">
                <a:solidFill>
                  <a:srgbClr val="D11612"/>
                </a:solidFill>
              </a:rPr>
              <a:t>~85</a:t>
            </a:r>
            <a:r>
              <a:rPr lang="en-US" sz="2600" dirty="0" smtClean="0">
                <a:solidFill>
                  <a:srgbClr val="D11612"/>
                </a:solidFill>
              </a:rPr>
              <a:t>% life time.</a:t>
            </a:r>
            <a:r>
              <a:rPr lang="en-US" sz="2600" dirty="0">
                <a:solidFill>
                  <a:srgbClr val="D11612"/>
                </a:solidFill>
              </a:rPr>
              <a:t> </a:t>
            </a:r>
            <a:r>
              <a:rPr lang="en-US" sz="2600" dirty="0" smtClean="0">
                <a:solidFill>
                  <a:srgbClr val="D11612"/>
                </a:solidFill>
              </a:rPr>
              <a:t>If running with electron beam will be come reality, somewhat reduced luminosities or pre-scaled trigger can be used to measure occupancies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Stepanyan, HPS collaboration meeting, JLAB, May 26-27 (2011)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48-51E9-0245-8123-1C8AD05D35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6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908</Words>
  <Application>Microsoft Macintosh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HPS Test Run Contingency Plan </vt:lpstr>
      <vt:lpstr>The test run goals – validate critical experimental assumptions made in the proposal for occupancies and trigger rates</vt:lpstr>
      <vt:lpstr>November (2011) –May (2012) running in Hall-B</vt:lpstr>
      <vt:lpstr>CLAS and HDice target</vt:lpstr>
      <vt:lpstr>Stage-I of the parasitic running</vt:lpstr>
      <vt:lpstr>Goals and what can be accomplished</vt:lpstr>
      <vt:lpstr>Stage-II of the parasitic run</vt:lpstr>
      <vt:lpstr>Goals and and what can be accomplished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HPS Test Run Contingency Plan </dc:title>
  <dc:creator>Stepan Stepanyan</dc:creator>
  <cp:lastModifiedBy>Stepan Stepanyan</cp:lastModifiedBy>
  <cp:revision>38</cp:revision>
  <dcterms:created xsi:type="dcterms:W3CDTF">2011-05-23T20:59:31Z</dcterms:created>
  <dcterms:modified xsi:type="dcterms:W3CDTF">2011-05-28T12:33:37Z</dcterms:modified>
</cp:coreProperties>
</file>